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57" r:id="rId3"/>
    <p:sldId id="263" r:id="rId4"/>
    <p:sldId id="258" r:id="rId5"/>
    <p:sldId id="264" r:id="rId6"/>
    <p:sldId id="259" r:id="rId7"/>
    <p:sldId id="260" r:id="rId8"/>
    <p:sldId id="261" r:id="rId9"/>
    <p:sldId id="262" r:id="rId10"/>
    <p:sldId id="265" r:id="rId11"/>
    <p:sldId id="266"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1008"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1735f24d3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1735f24d3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1735f24d3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1735f24d3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0202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1735f24d36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1735f24d36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1735f24d36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1735f24d36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2991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1735f24d3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1735f24d3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1735f24d3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1735f24d3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6781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1735f24d3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1735f24d3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3371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1735f24d3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1735f24d3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2639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1735f24d3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1735f24d3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0305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1735f24d3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1735f24d3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7228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b="1" dirty="0"/>
              <a:t>King Edwards Parents MATS survey</a:t>
            </a:r>
            <a:endParaRPr b="1" dirty="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dirty="0"/>
              <a:t>Origins of the MATS survey</a:t>
            </a:r>
            <a:endParaRPr b="1" dirty="0"/>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285750" indent="-285750"/>
            <a:r>
              <a:rPr lang="en-GB" dirty="0"/>
              <a:t>Group of parents researching MATS</a:t>
            </a:r>
          </a:p>
          <a:p>
            <a:pPr marL="285750" indent="-285750"/>
            <a:r>
              <a:rPr lang="en-GB" dirty="0"/>
              <a:t>Looked at MATS in Sheffield and outside</a:t>
            </a:r>
          </a:p>
          <a:p>
            <a:pPr marL="285750" indent="-285750"/>
            <a:r>
              <a:rPr lang="en-GB" dirty="0"/>
              <a:t>Looking outside Sheffield for MATs that might have similarities to KES on the basis that the Ofsted report does not suggest there needs to be dramatic change in all aspects of the school</a:t>
            </a:r>
          </a:p>
          <a:p>
            <a:pPr marL="285750" indent="-285750"/>
            <a:r>
              <a:rPr lang="en-GB" dirty="0"/>
              <a:t>Focused in the survey on MATs working in Sheffield – did not include </a:t>
            </a:r>
            <a:r>
              <a:rPr lang="en-GB" dirty="0" err="1"/>
              <a:t>Meadowhead</a:t>
            </a:r>
            <a:r>
              <a:rPr lang="en-GB" dirty="0"/>
              <a:t> as the trust and school seem to be the same entity and the school is currently RI; included Mercia as both a small local trust and also as potentially a MAT some would object to (reflecting discussions in the group)</a:t>
            </a:r>
          </a:p>
          <a:p>
            <a:pPr marL="285750" indent="-285750"/>
            <a:r>
              <a:rPr lang="en-GB" dirty="0"/>
              <a:t>Lessons can be drawn about views on other MATS not currently operating in Sheffield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dirty="0"/>
              <a:t>About the survey</a:t>
            </a:r>
            <a:endParaRPr b="1" dirty="0"/>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dirty="0"/>
              <a:t>Open for a short time - in less than 3 days  - 394 responses – so clearly a lot of concern and desire to have a say</a:t>
            </a:r>
            <a:endParaRPr dirty="0"/>
          </a:p>
          <a:p>
            <a:pPr marL="0" lvl="0" indent="0" algn="l" rtl="0">
              <a:spcBef>
                <a:spcPts val="1200"/>
              </a:spcBef>
              <a:spcAft>
                <a:spcPts val="0"/>
              </a:spcAft>
              <a:buNone/>
            </a:pPr>
            <a:r>
              <a:rPr lang="en" dirty="0"/>
              <a:t>Not everyone answered all questions - 386 to 394 responses on each question</a:t>
            </a:r>
            <a:endParaRPr dirty="0"/>
          </a:p>
          <a:p>
            <a:pPr marL="0" lvl="0" indent="0" algn="l" rtl="0">
              <a:spcBef>
                <a:spcPts val="1200"/>
              </a:spcBef>
              <a:spcAft>
                <a:spcPts val="0"/>
              </a:spcAft>
              <a:buNone/>
            </a:pPr>
            <a:r>
              <a:rPr lang="en" dirty="0"/>
              <a:t>Percentages give are percentages of those responding rather than of everyone who completed the survey</a:t>
            </a:r>
            <a:endParaRPr dirty="0"/>
          </a:p>
          <a:p>
            <a:pPr marL="0" lvl="0" indent="0" algn="l" rtl="0">
              <a:spcBef>
                <a:spcPts val="1200"/>
              </a:spcBef>
              <a:spcAft>
                <a:spcPts val="0"/>
              </a:spcAft>
              <a:buNone/>
            </a:pPr>
            <a:r>
              <a:rPr lang="en" dirty="0"/>
              <a:t>We do not know how many children’s carers/parents are represented  because some respondents may have more than one child, but some children may have more than one parent/carer who has completed it. </a:t>
            </a:r>
            <a:endParaRPr dirty="0"/>
          </a:p>
          <a:p>
            <a:pPr marL="0" lvl="0" indent="0" algn="l" rtl="0">
              <a:spcBef>
                <a:spcPts val="1200"/>
              </a:spcBef>
              <a:spcAft>
                <a:spcPts val="1200"/>
              </a:spcAft>
              <a:buNone/>
            </a:pPr>
            <a:r>
              <a:rPr lang="en" dirty="0"/>
              <a:t>We do know it is a substantial part of the parent body</a:t>
            </a:r>
            <a:endParaRPr dirty="0"/>
          </a:p>
        </p:txBody>
      </p:sp>
    </p:spTree>
    <p:extLst>
      <p:ext uri="{BB962C8B-B14F-4D97-AF65-F5344CB8AC3E}">
        <p14:creationId xmlns:p14="http://schemas.microsoft.com/office/powerpoint/2010/main" val="1708065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dirty="0"/>
              <a:t>Headlines – 1 </a:t>
            </a:r>
            <a:endParaRPr b="1" dirty="0"/>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dirty="0"/>
              <a:t>Large majorities of parents:</a:t>
            </a:r>
            <a:endParaRPr dirty="0"/>
          </a:p>
          <a:p>
            <a:pPr marL="285750" indent="-285750">
              <a:spcBef>
                <a:spcPts val="1200"/>
              </a:spcBef>
              <a:buFont typeface="Arial" panose="020B0604020202020204" pitchFamily="34" charset="0"/>
              <a:buChar char="•"/>
            </a:pPr>
            <a:r>
              <a:rPr lang="en" dirty="0"/>
              <a:t>Want academisation delayed and the school to be allowed to address issues itself</a:t>
            </a:r>
            <a:endParaRPr dirty="0"/>
          </a:p>
          <a:p>
            <a:pPr marL="285750" indent="-285750">
              <a:spcBef>
                <a:spcPts val="1200"/>
              </a:spcBef>
              <a:buFont typeface="Arial" panose="020B0604020202020204" pitchFamily="34" charset="0"/>
              <a:buChar char="•"/>
            </a:pPr>
            <a:r>
              <a:rPr lang="en" dirty="0"/>
              <a:t>Prefer a locally based  MAT - and specifically Minerva, Chorus or Tapton</a:t>
            </a:r>
          </a:p>
          <a:p>
            <a:pPr marL="285750" indent="-285750">
              <a:spcBef>
                <a:spcPts val="1200"/>
              </a:spcBef>
              <a:buFont typeface="Arial" panose="020B0604020202020204" pitchFamily="34" charset="0"/>
              <a:buChar char="•"/>
            </a:pPr>
            <a:r>
              <a:rPr lang="en-GB" dirty="0"/>
              <a:t>Mercia Trust is polarising. There is a group in favour (80) – possibly reflecting that Mercia or King Egberts was more preferred in secondary school choice for them. There is a larger group who object (217) potentially reflecting that those parents and students made a decision not to apply for Mercia</a:t>
            </a:r>
            <a:endParaRPr dirty="0"/>
          </a:p>
          <a:p>
            <a:pPr marL="285750" indent="-285750">
              <a:spcBef>
                <a:spcPts val="1200"/>
              </a:spcBef>
              <a:buFont typeface="Arial" panose="020B0604020202020204" pitchFamily="34" charset="0"/>
              <a:buChar char="•"/>
            </a:pPr>
            <a:r>
              <a:rPr lang="en" dirty="0"/>
              <a:t>Do not want any of the large MATS currently working in Sheffield to take over the school</a:t>
            </a:r>
            <a:endParaRPr dirty="0"/>
          </a:p>
          <a:p>
            <a:pPr marL="0" lvl="0" indent="0" algn="l" rtl="0">
              <a:spcBef>
                <a:spcPts val="1200"/>
              </a:spcBef>
              <a:spcAft>
                <a:spcPts val="120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dirty="0"/>
              <a:t>Headlines – 2 </a:t>
            </a:r>
            <a:endParaRPr b="1" dirty="0"/>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Large majorities of parents:</a:t>
            </a:r>
            <a:endParaRPr dirty="0"/>
          </a:p>
          <a:p>
            <a:pPr marL="285750" indent="-285750">
              <a:spcBef>
                <a:spcPts val="1200"/>
              </a:spcBef>
              <a:buFont typeface="Arial" panose="020B0604020202020204" pitchFamily="34" charset="0"/>
              <a:buChar char="•"/>
            </a:pPr>
            <a:r>
              <a:rPr lang="en" dirty="0"/>
              <a:t>Want academisation delayed and the school to be allowed to address issues itself</a:t>
            </a:r>
            <a:endParaRPr dirty="0"/>
          </a:p>
          <a:p>
            <a:pPr marL="285750" indent="-285750">
              <a:spcBef>
                <a:spcPts val="1200"/>
              </a:spcBef>
              <a:buFont typeface="Arial" panose="020B0604020202020204" pitchFamily="34" charset="0"/>
              <a:buChar char="•"/>
            </a:pPr>
            <a:r>
              <a:rPr lang="en" dirty="0"/>
              <a:t>Do not want King Edwards to have a uniform and even fewer are in favour of King Edwards joining a trust where all schools have the same uniform</a:t>
            </a:r>
          </a:p>
          <a:p>
            <a:pPr marL="0" indent="0">
              <a:spcBef>
                <a:spcPts val="1200"/>
              </a:spcBef>
              <a:buNone/>
            </a:pPr>
            <a:r>
              <a:rPr lang="en" dirty="0"/>
              <a:t>On some important questions approximately 20% don’t know, suggesting a need for more and better information from the LA about academies and academisation processes</a:t>
            </a:r>
            <a:endParaRPr dirty="0"/>
          </a:p>
          <a:p>
            <a:pPr marL="0" lvl="0" indent="0" algn="l" rtl="0">
              <a:spcBef>
                <a:spcPts val="1200"/>
              </a:spcBef>
              <a:spcAft>
                <a:spcPts val="1200"/>
              </a:spcAft>
              <a:buNone/>
            </a:pPr>
            <a:endParaRPr dirty="0"/>
          </a:p>
        </p:txBody>
      </p:sp>
    </p:spTree>
    <p:extLst>
      <p:ext uri="{BB962C8B-B14F-4D97-AF65-F5344CB8AC3E}">
        <p14:creationId xmlns:p14="http://schemas.microsoft.com/office/powerpoint/2010/main" val="1231869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dirty="0"/>
              <a:t>Academisation process</a:t>
            </a:r>
            <a:endParaRPr b="1" dirty="0"/>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100"/>
              <a:buFont typeface="Arial"/>
              <a:buNone/>
            </a:pPr>
            <a:r>
              <a:rPr lang="en" dirty="0">
                <a:solidFill>
                  <a:schemeClr val="dk1"/>
                </a:solidFill>
                <a:highlight>
                  <a:srgbClr val="FFFFFF"/>
                </a:highlight>
              </a:rPr>
              <a:t>I would prefer for the academisation process to be delayed to allow the school to enact its plans to resolve the difficulties highlighted in Ofsted.</a:t>
            </a:r>
          </a:p>
          <a:p>
            <a:pPr marL="0" lvl="0" indent="0" algn="l" rtl="0">
              <a:spcBef>
                <a:spcPts val="1200"/>
              </a:spcBef>
              <a:spcAft>
                <a:spcPts val="0"/>
              </a:spcAft>
              <a:buClr>
                <a:schemeClr val="dk1"/>
              </a:buClr>
              <a:buSzPts val="1100"/>
              <a:buFont typeface="Arial"/>
              <a:buNone/>
            </a:pPr>
            <a:endParaRPr dirty="0">
              <a:solidFill>
                <a:schemeClr val="dk1"/>
              </a:solidFill>
              <a:highlight>
                <a:srgbClr val="FFFFFF"/>
              </a:highlight>
            </a:endParaRPr>
          </a:p>
          <a:p>
            <a:pPr marL="0" lvl="0" indent="0" algn="l" rtl="0">
              <a:spcBef>
                <a:spcPts val="1200"/>
              </a:spcBef>
              <a:spcAft>
                <a:spcPts val="0"/>
              </a:spcAft>
              <a:buNone/>
            </a:pPr>
            <a:endParaRPr sz="1350" dirty="0">
              <a:solidFill>
                <a:schemeClr val="dk1"/>
              </a:solidFill>
              <a:highlight>
                <a:srgbClr val="FFFFFF"/>
              </a:highlight>
              <a:latin typeface="Courier New"/>
              <a:ea typeface="Courier New"/>
              <a:cs typeface="Courier New"/>
              <a:sym typeface="Courier New"/>
            </a:endParaRPr>
          </a:p>
          <a:p>
            <a:pPr marL="0" lvl="0" indent="0" algn="l" rtl="0">
              <a:spcBef>
                <a:spcPts val="1200"/>
              </a:spcBef>
              <a:spcAft>
                <a:spcPts val="1200"/>
              </a:spcAft>
              <a:buNone/>
            </a:pPr>
            <a:endParaRPr sz="1350" dirty="0">
              <a:solidFill>
                <a:schemeClr val="dk1"/>
              </a:solidFill>
              <a:highlight>
                <a:srgbClr val="FFFFFF"/>
              </a:highlight>
              <a:latin typeface="Courier New"/>
              <a:ea typeface="Courier New"/>
              <a:cs typeface="Courier New"/>
              <a:sym typeface="Courier New"/>
            </a:endParaRPr>
          </a:p>
        </p:txBody>
      </p:sp>
      <p:graphicFrame>
        <p:nvGraphicFramePr>
          <p:cNvPr id="2" name="Table 1">
            <a:extLst>
              <a:ext uri="{FF2B5EF4-FFF2-40B4-BE49-F238E27FC236}">
                <a16:creationId xmlns:a16="http://schemas.microsoft.com/office/drawing/2014/main" id="{2C85E4B0-C744-73B2-E0C0-6D5EFC13F106}"/>
              </a:ext>
            </a:extLst>
          </p:cNvPr>
          <p:cNvGraphicFramePr>
            <a:graphicFrameLocks noGrp="1"/>
          </p:cNvGraphicFramePr>
          <p:nvPr>
            <p:extLst>
              <p:ext uri="{D42A27DB-BD31-4B8C-83A1-F6EECF244321}">
                <p14:modId xmlns:p14="http://schemas.microsoft.com/office/powerpoint/2010/main" val="2824002910"/>
              </p:ext>
            </p:extLst>
          </p:nvPr>
        </p:nvGraphicFramePr>
        <p:xfrm>
          <a:off x="1149531" y="2549969"/>
          <a:ext cx="5047116" cy="1515364"/>
        </p:xfrm>
        <a:graphic>
          <a:graphicData uri="http://schemas.openxmlformats.org/drawingml/2006/table">
            <a:tbl>
              <a:tblPr firstRow="1" firstCol="1" bandRow="1">
                <a:tableStyleId>{5C22544A-7EE6-4342-B048-85BDC9FD1C3A}</a:tableStyleId>
              </a:tblPr>
              <a:tblGrid>
                <a:gridCol w="1682372">
                  <a:extLst>
                    <a:ext uri="{9D8B030D-6E8A-4147-A177-3AD203B41FA5}">
                      <a16:colId xmlns:a16="http://schemas.microsoft.com/office/drawing/2014/main" val="1831450531"/>
                    </a:ext>
                  </a:extLst>
                </a:gridCol>
                <a:gridCol w="1682372">
                  <a:extLst>
                    <a:ext uri="{9D8B030D-6E8A-4147-A177-3AD203B41FA5}">
                      <a16:colId xmlns:a16="http://schemas.microsoft.com/office/drawing/2014/main" val="696165423"/>
                    </a:ext>
                  </a:extLst>
                </a:gridCol>
                <a:gridCol w="1682372">
                  <a:extLst>
                    <a:ext uri="{9D8B030D-6E8A-4147-A177-3AD203B41FA5}">
                      <a16:colId xmlns:a16="http://schemas.microsoft.com/office/drawing/2014/main" val="4134009029"/>
                    </a:ext>
                  </a:extLst>
                </a:gridCol>
              </a:tblGrid>
              <a:tr h="0">
                <a:tc>
                  <a:txBody>
                    <a:bodyPr/>
                    <a:lstStyle/>
                    <a:p>
                      <a:pPr>
                        <a:lnSpc>
                          <a:spcPct val="107000"/>
                        </a:lnSpc>
                        <a:spcAft>
                          <a:spcPts val="800"/>
                        </a:spcAft>
                      </a:pPr>
                      <a:r>
                        <a:rPr lang="en-GB" sz="22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a:effectLst/>
                        </a:rPr>
                        <a:t>No</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extLst>
                  <a:ext uri="{0D108BD9-81ED-4DB2-BD59-A6C34878D82A}">
                    <a16:rowId xmlns:a16="http://schemas.microsoft.com/office/drawing/2014/main" val="2613720021"/>
                  </a:ext>
                </a:extLst>
              </a:tr>
              <a:tr h="210820">
                <a:tc>
                  <a:txBody>
                    <a:bodyPr/>
                    <a:lstStyle/>
                    <a:p>
                      <a:pPr>
                        <a:lnSpc>
                          <a:spcPct val="107000"/>
                        </a:lnSpc>
                        <a:spcAft>
                          <a:spcPts val="800"/>
                        </a:spcAft>
                      </a:pPr>
                      <a:r>
                        <a:rPr lang="en-GB" sz="2200">
                          <a:effectLst/>
                        </a:rPr>
                        <a:t>Yes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a:effectLst/>
                        </a:rPr>
                        <a:t>337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a:effectLst/>
                        </a:rPr>
                        <a:t>86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tc>
                <a:extLst>
                  <a:ext uri="{0D108BD9-81ED-4DB2-BD59-A6C34878D82A}">
                    <a16:rowId xmlns:a16="http://schemas.microsoft.com/office/drawing/2014/main" val="2475435405"/>
                  </a:ext>
                </a:extLst>
              </a:tr>
              <a:tr h="210820">
                <a:tc>
                  <a:txBody>
                    <a:bodyPr/>
                    <a:lstStyle/>
                    <a:p>
                      <a:pPr>
                        <a:lnSpc>
                          <a:spcPct val="107000"/>
                        </a:lnSpc>
                        <a:spcAft>
                          <a:spcPts val="800"/>
                        </a:spcAft>
                      </a:pPr>
                      <a:r>
                        <a:rPr lang="en-GB" sz="2200">
                          <a:effectLst/>
                        </a:rPr>
                        <a:t>No</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a:effectLst/>
                        </a:rPr>
                        <a:t>37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a:effectLst/>
                        </a:rPr>
                        <a:t>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tc>
                <a:extLst>
                  <a:ext uri="{0D108BD9-81ED-4DB2-BD59-A6C34878D82A}">
                    <a16:rowId xmlns:a16="http://schemas.microsoft.com/office/drawing/2014/main" val="2483322536"/>
                  </a:ext>
                </a:extLst>
              </a:tr>
              <a:tr h="210820">
                <a:tc>
                  <a:txBody>
                    <a:bodyPr/>
                    <a:lstStyle/>
                    <a:p>
                      <a:pPr>
                        <a:lnSpc>
                          <a:spcPct val="107000"/>
                        </a:lnSpc>
                        <a:spcAft>
                          <a:spcPts val="800"/>
                        </a:spcAft>
                      </a:pPr>
                      <a:r>
                        <a:rPr lang="en-GB" sz="2200">
                          <a:effectLst/>
                        </a:rPr>
                        <a:t>Don't know</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dirty="0">
                          <a:effectLst/>
                        </a:rPr>
                        <a:t>20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dirty="0">
                          <a:effectLst/>
                        </a:rPr>
                        <a:t>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tc>
                <a:extLst>
                  <a:ext uri="{0D108BD9-81ED-4DB2-BD59-A6C34878D82A}">
                    <a16:rowId xmlns:a16="http://schemas.microsoft.com/office/drawing/2014/main" val="509489308"/>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b="1" dirty="0"/>
              <a:t>Local trust</a:t>
            </a:r>
            <a:endParaRPr b="1" dirty="0"/>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100"/>
              <a:buFont typeface="Arial"/>
              <a:buNone/>
            </a:pPr>
            <a:r>
              <a:rPr lang="en-GB" dirty="0">
                <a:solidFill>
                  <a:schemeClr val="dk1"/>
                </a:solidFill>
                <a:highlight>
                  <a:srgbClr val="FFFFFF"/>
                </a:highlight>
              </a:rPr>
              <a:t>Would you prefer a small local Trust as a sponsor to KES?</a:t>
            </a:r>
          </a:p>
          <a:p>
            <a:pPr marL="0" lvl="0" indent="0" algn="l" rtl="0">
              <a:spcBef>
                <a:spcPts val="1200"/>
              </a:spcBef>
              <a:spcAft>
                <a:spcPts val="0"/>
              </a:spcAft>
              <a:buNone/>
            </a:pPr>
            <a:endParaRPr sz="1350" dirty="0">
              <a:solidFill>
                <a:schemeClr val="dk1"/>
              </a:solidFill>
              <a:highlight>
                <a:srgbClr val="FFFFFF"/>
              </a:highlight>
              <a:latin typeface="Courier New"/>
              <a:ea typeface="Courier New"/>
              <a:cs typeface="Courier New"/>
              <a:sym typeface="Courier New"/>
            </a:endParaRPr>
          </a:p>
          <a:p>
            <a:pPr marL="0" lvl="0" indent="0" algn="l" rtl="0">
              <a:spcBef>
                <a:spcPts val="1200"/>
              </a:spcBef>
              <a:spcAft>
                <a:spcPts val="1200"/>
              </a:spcAft>
              <a:buNone/>
            </a:pPr>
            <a:endParaRPr sz="1350" dirty="0">
              <a:solidFill>
                <a:schemeClr val="dk1"/>
              </a:solidFill>
              <a:highlight>
                <a:srgbClr val="FFFFFF"/>
              </a:highlight>
              <a:latin typeface="Courier New"/>
              <a:ea typeface="Courier New"/>
              <a:cs typeface="Courier New"/>
              <a:sym typeface="Courier New"/>
            </a:endParaRPr>
          </a:p>
        </p:txBody>
      </p:sp>
      <p:graphicFrame>
        <p:nvGraphicFramePr>
          <p:cNvPr id="2" name="Table 1">
            <a:extLst>
              <a:ext uri="{FF2B5EF4-FFF2-40B4-BE49-F238E27FC236}">
                <a16:creationId xmlns:a16="http://schemas.microsoft.com/office/drawing/2014/main" id="{2C85E4B0-C744-73B2-E0C0-6D5EFC13F106}"/>
              </a:ext>
            </a:extLst>
          </p:cNvPr>
          <p:cNvGraphicFramePr>
            <a:graphicFrameLocks noGrp="1"/>
          </p:cNvGraphicFramePr>
          <p:nvPr>
            <p:extLst>
              <p:ext uri="{D42A27DB-BD31-4B8C-83A1-F6EECF244321}">
                <p14:modId xmlns:p14="http://schemas.microsoft.com/office/powerpoint/2010/main" val="250191657"/>
              </p:ext>
            </p:extLst>
          </p:nvPr>
        </p:nvGraphicFramePr>
        <p:xfrm>
          <a:off x="1149531" y="2549969"/>
          <a:ext cx="5047116" cy="1515364"/>
        </p:xfrm>
        <a:graphic>
          <a:graphicData uri="http://schemas.openxmlformats.org/drawingml/2006/table">
            <a:tbl>
              <a:tblPr firstRow="1" firstCol="1" bandRow="1">
                <a:tableStyleId>{5C22544A-7EE6-4342-B048-85BDC9FD1C3A}</a:tableStyleId>
              </a:tblPr>
              <a:tblGrid>
                <a:gridCol w="1682372">
                  <a:extLst>
                    <a:ext uri="{9D8B030D-6E8A-4147-A177-3AD203B41FA5}">
                      <a16:colId xmlns:a16="http://schemas.microsoft.com/office/drawing/2014/main" val="1831450531"/>
                    </a:ext>
                  </a:extLst>
                </a:gridCol>
                <a:gridCol w="1682372">
                  <a:extLst>
                    <a:ext uri="{9D8B030D-6E8A-4147-A177-3AD203B41FA5}">
                      <a16:colId xmlns:a16="http://schemas.microsoft.com/office/drawing/2014/main" val="696165423"/>
                    </a:ext>
                  </a:extLst>
                </a:gridCol>
                <a:gridCol w="1682372">
                  <a:extLst>
                    <a:ext uri="{9D8B030D-6E8A-4147-A177-3AD203B41FA5}">
                      <a16:colId xmlns:a16="http://schemas.microsoft.com/office/drawing/2014/main" val="4134009029"/>
                    </a:ext>
                  </a:extLst>
                </a:gridCol>
              </a:tblGrid>
              <a:tr h="0">
                <a:tc>
                  <a:txBody>
                    <a:bodyPr/>
                    <a:lstStyle/>
                    <a:p>
                      <a:pPr>
                        <a:lnSpc>
                          <a:spcPct val="107000"/>
                        </a:lnSpc>
                        <a:spcAft>
                          <a:spcPts val="800"/>
                        </a:spcAft>
                      </a:pPr>
                      <a:r>
                        <a:rPr lang="en-GB" sz="22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dirty="0" err="1">
                          <a:effectLst/>
                        </a:rPr>
                        <a:t>Num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extLst>
                  <a:ext uri="{0D108BD9-81ED-4DB2-BD59-A6C34878D82A}">
                    <a16:rowId xmlns:a16="http://schemas.microsoft.com/office/drawing/2014/main" val="2613720021"/>
                  </a:ext>
                </a:extLst>
              </a:tr>
              <a:tr h="210820">
                <a:tc>
                  <a:txBody>
                    <a:bodyPr/>
                    <a:lstStyle/>
                    <a:p>
                      <a:pPr>
                        <a:lnSpc>
                          <a:spcPct val="107000"/>
                        </a:lnSpc>
                        <a:spcAft>
                          <a:spcPts val="800"/>
                        </a:spcAft>
                      </a:pPr>
                      <a:r>
                        <a:rPr lang="en-GB" sz="2200">
                          <a:effectLst/>
                        </a:rPr>
                        <a:t>Yes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dirty="0">
                          <a:effectLst/>
                        </a:rPr>
                        <a:t>285</a:t>
                      </a:r>
                    </a:p>
                  </a:txBody>
                  <a:tcPr marL="19050" marR="19050" marT="12700" marB="12700" anchor="b"/>
                </a:tc>
                <a:tc>
                  <a:txBody>
                    <a:bodyPr/>
                    <a:lstStyle/>
                    <a:p>
                      <a:pPr algn="r" rtl="0" fontAlgn="b"/>
                      <a:r>
                        <a:rPr lang="en-GB" sz="2000" dirty="0">
                          <a:effectLst/>
                        </a:rPr>
                        <a:t>74</a:t>
                      </a:r>
                    </a:p>
                  </a:txBody>
                  <a:tcPr marL="19050" marR="19050" marT="12700" marB="12700" anchor="b"/>
                </a:tc>
                <a:extLst>
                  <a:ext uri="{0D108BD9-81ED-4DB2-BD59-A6C34878D82A}">
                    <a16:rowId xmlns:a16="http://schemas.microsoft.com/office/drawing/2014/main" val="2475435405"/>
                  </a:ext>
                </a:extLst>
              </a:tr>
              <a:tr h="210820">
                <a:tc>
                  <a:txBody>
                    <a:bodyPr/>
                    <a:lstStyle/>
                    <a:p>
                      <a:pPr>
                        <a:lnSpc>
                          <a:spcPct val="107000"/>
                        </a:lnSpc>
                        <a:spcAft>
                          <a:spcPts val="800"/>
                        </a:spcAft>
                      </a:pPr>
                      <a:r>
                        <a:rPr lang="en-GB" sz="2200">
                          <a:effectLst/>
                        </a:rPr>
                        <a:t>No</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a:effectLst/>
                        </a:rPr>
                        <a:t>28</a:t>
                      </a:r>
                    </a:p>
                  </a:txBody>
                  <a:tcPr marL="19050" marR="19050" marT="12700" marB="12700" anchor="b"/>
                </a:tc>
                <a:tc>
                  <a:txBody>
                    <a:bodyPr/>
                    <a:lstStyle/>
                    <a:p>
                      <a:pPr algn="r" rtl="0" fontAlgn="b"/>
                      <a:r>
                        <a:rPr lang="en-GB" sz="2000" dirty="0">
                          <a:effectLst/>
                        </a:rPr>
                        <a:t>7</a:t>
                      </a:r>
                    </a:p>
                  </a:txBody>
                  <a:tcPr marL="19050" marR="19050" marT="12700" marB="12700" anchor="b"/>
                </a:tc>
                <a:extLst>
                  <a:ext uri="{0D108BD9-81ED-4DB2-BD59-A6C34878D82A}">
                    <a16:rowId xmlns:a16="http://schemas.microsoft.com/office/drawing/2014/main" val="2483322536"/>
                  </a:ext>
                </a:extLst>
              </a:tr>
              <a:tr h="210820">
                <a:tc>
                  <a:txBody>
                    <a:bodyPr/>
                    <a:lstStyle/>
                    <a:p>
                      <a:pPr>
                        <a:lnSpc>
                          <a:spcPct val="107000"/>
                        </a:lnSpc>
                        <a:spcAft>
                          <a:spcPts val="800"/>
                        </a:spcAft>
                      </a:pPr>
                      <a:r>
                        <a:rPr lang="en-GB" sz="2200">
                          <a:effectLst/>
                        </a:rPr>
                        <a:t>Don't know</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dirty="0">
                          <a:effectLst/>
                        </a:rPr>
                        <a:t>74</a:t>
                      </a:r>
                    </a:p>
                  </a:txBody>
                  <a:tcPr marL="19050" marR="19050" marT="12700" marB="12700" anchor="b"/>
                </a:tc>
                <a:tc>
                  <a:txBody>
                    <a:bodyPr/>
                    <a:lstStyle/>
                    <a:p>
                      <a:pPr algn="r" rtl="0" fontAlgn="b"/>
                      <a:r>
                        <a:rPr lang="en-GB" sz="2000" dirty="0">
                          <a:effectLst/>
                        </a:rPr>
                        <a:t>19</a:t>
                      </a:r>
                    </a:p>
                  </a:txBody>
                  <a:tcPr marL="19050" marR="19050" marT="12700" marB="12700" anchor="b"/>
                </a:tc>
                <a:extLst>
                  <a:ext uri="{0D108BD9-81ED-4DB2-BD59-A6C34878D82A}">
                    <a16:rowId xmlns:a16="http://schemas.microsoft.com/office/drawing/2014/main" val="509489308"/>
                  </a:ext>
                </a:extLst>
              </a:tr>
            </a:tbl>
          </a:graphicData>
        </a:graphic>
      </p:graphicFrame>
    </p:spTree>
    <p:extLst>
      <p:ext uri="{BB962C8B-B14F-4D97-AF65-F5344CB8AC3E}">
        <p14:creationId xmlns:p14="http://schemas.microsoft.com/office/powerpoint/2010/main" val="1022727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b="1" dirty="0"/>
              <a:t>Which local trusts are preferred</a:t>
            </a:r>
            <a:endParaRPr b="1" dirty="0"/>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100"/>
              <a:buFont typeface="Arial"/>
              <a:buNone/>
            </a:pPr>
            <a:r>
              <a:rPr lang="en-GB" dirty="0">
                <a:solidFill>
                  <a:schemeClr val="dk1"/>
                </a:solidFill>
                <a:highlight>
                  <a:srgbClr val="FFFFFF"/>
                </a:highlight>
              </a:rPr>
              <a:t>The following is a list of small local Trusts, please tick any that would be acceptable to you as a sponsor of King Edwards</a:t>
            </a:r>
            <a:endParaRPr sz="1350" dirty="0">
              <a:solidFill>
                <a:schemeClr val="dk1"/>
              </a:solidFill>
              <a:highlight>
                <a:srgbClr val="FFFFFF"/>
              </a:highlight>
              <a:latin typeface="Courier New"/>
              <a:ea typeface="Courier New"/>
              <a:cs typeface="Courier New"/>
              <a:sym typeface="Courier New"/>
            </a:endParaRPr>
          </a:p>
          <a:p>
            <a:pPr marL="0" lvl="0" indent="0" algn="l" rtl="0">
              <a:spcBef>
                <a:spcPts val="1200"/>
              </a:spcBef>
              <a:spcAft>
                <a:spcPts val="1200"/>
              </a:spcAft>
              <a:buNone/>
            </a:pPr>
            <a:endParaRPr sz="1350" dirty="0">
              <a:solidFill>
                <a:schemeClr val="dk1"/>
              </a:solidFill>
              <a:highlight>
                <a:srgbClr val="FFFFFF"/>
              </a:highlight>
              <a:latin typeface="Courier New"/>
              <a:ea typeface="Courier New"/>
              <a:cs typeface="Courier New"/>
              <a:sym typeface="Courier New"/>
            </a:endParaRPr>
          </a:p>
        </p:txBody>
      </p:sp>
      <p:graphicFrame>
        <p:nvGraphicFramePr>
          <p:cNvPr id="2" name="Table 1">
            <a:extLst>
              <a:ext uri="{FF2B5EF4-FFF2-40B4-BE49-F238E27FC236}">
                <a16:creationId xmlns:a16="http://schemas.microsoft.com/office/drawing/2014/main" id="{2C85E4B0-C744-73B2-E0C0-6D5EFC13F106}"/>
              </a:ext>
            </a:extLst>
          </p:cNvPr>
          <p:cNvGraphicFramePr>
            <a:graphicFrameLocks noGrp="1"/>
          </p:cNvGraphicFramePr>
          <p:nvPr>
            <p:extLst>
              <p:ext uri="{D42A27DB-BD31-4B8C-83A1-F6EECF244321}">
                <p14:modId xmlns:p14="http://schemas.microsoft.com/office/powerpoint/2010/main" val="2527542006"/>
              </p:ext>
            </p:extLst>
          </p:nvPr>
        </p:nvGraphicFramePr>
        <p:xfrm>
          <a:off x="1149531" y="2549969"/>
          <a:ext cx="3364744" cy="2191450"/>
        </p:xfrm>
        <a:graphic>
          <a:graphicData uri="http://schemas.openxmlformats.org/drawingml/2006/table">
            <a:tbl>
              <a:tblPr firstRow="1" firstCol="1" bandRow="1">
                <a:tableStyleId>{5C22544A-7EE6-4342-B048-85BDC9FD1C3A}</a:tableStyleId>
              </a:tblPr>
              <a:tblGrid>
                <a:gridCol w="1682372">
                  <a:extLst>
                    <a:ext uri="{9D8B030D-6E8A-4147-A177-3AD203B41FA5}">
                      <a16:colId xmlns:a16="http://schemas.microsoft.com/office/drawing/2014/main" val="1831450531"/>
                    </a:ext>
                  </a:extLst>
                </a:gridCol>
                <a:gridCol w="1682372">
                  <a:extLst>
                    <a:ext uri="{9D8B030D-6E8A-4147-A177-3AD203B41FA5}">
                      <a16:colId xmlns:a16="http://schemas.microsoft.com/office/drawing/2014/main" val="696165423"/>
                    </a:ext>
                  </a:extLst>
                </a:gridCol>
              </a:tblGrid>
              <a:tr h="0">
                <a:tc>
                  <a:txBody>
                    <a:bodyPr/>
                    <a:lstStyle/>
                    <a:p>
                      <a:pPr>
                        <a:lnSpc>
                          <a:spcPct val="107000"/>
                        </a:lnSpc>
                        <a:spcAft>
                          <a:spcPts val="800"/>
                        </a:spcAft>
                      </a:pPr>
                      <a:r>
                        <a:rPr lang="en-GB" sz="2200" dirty="0">
                          <a:effectLst/>
                        </a:rPr>
                        <a:t> Trust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Number</a:t>
                      </a:r>
                    </a:p>
                  </a:txBody>
                  <a:tcPr marL="28575" marR="28575" marT="19050" marB="19050" anchor="b"/>
                </a:tc>
                <a:extLst>
                  <a:ext uri="{0D108BD9-81ED-4DB2-BD59-A6C34878D82A}">
                    <a16:rowId xmlns:a16="http://schemas.microsoft.com/office/drawing/2014/main" val="2613720021"/>
                  </a:ext>
                </a:extLst>
              </a:tr>
              <a:tr h="210820">
                <a:tc>
                  <a:txBody>
                    <a:bodyPr/>
                    <a:lstStyle/>
                    <a:p>
                      <a:pPr>
                        <a:lnSpc>
                          <a:spcPct val="107000"/>
                        </a:lnSpc>
                        <a:spcAft>
                          <a:spcPts val="800"/>
                        </a:spcAft>
                      </a:pPr>
                      <a:r>
                        <a:rPr lang="en-GB" sz="2200" dirty="0">
                          <a:effectLst/>
                        </a:rPr>
                        <a:t>Minerva</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dirty="0">
                          <a:effectLst/>
                        </a:rPr>
                        <a:t>203</a:t>
                      </a:r>
                    </a:p>
                  </a:txBody>
                  <a:tcPr marL="19050" marR="19050" marT="12700" marB="12700" anchor="b"/>
                </a:tc>
                <a:extLst>
                  <a:ext uri="{0D108BD9-81ED-4DB2-BD59-A6C34878D82A}">
                    <a16:rowId xmlns:a16="http://schemas.microsoft.com/office/drawing/2014/main" val="2475435405"/>
                  </a:ext>
                </a:extLst>
              </a:tr>
              <a:tr h="210820">
                <a:tc>
                  <a:txBody>
                    <a:bodyPr/>
                    <a:lstStyle/>
                    <a:p>
                      <a:pPr>
                        <a:lnSpc>
                          <a:spcPct val="107000"/>
                        </a:lnSpc>
                        <a:spcAft>
                          <a:spcPts val="800"/>
                        </a:spcAft>
                      </a:pPr>
                      <a:r>
                        <a:rPr lang="en-GB" sz="2200" dirty="0">
                          <a:effectLst/>
                        </a:rPr>
                        <a:t>Chorus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dirty="0">
                          <a:effectLst/>
                        </a:rPr>
                        <a:t>189</a:t>
                      </a:r>
                    </a:p>
                  </a:txBody>
                  <a:tcPr marL="19050" marR="19050" marT="12700" marB="12700" anchor="b"/>
                </a:tc>
                <a:extLst>
                  <a:ext uri="{0D108BD9-81ED-4DB2-BD59-A6C34878D82A}">
                    <a16:rowId xmlns:a16="http://schemas.microsoft.com/office/drawing/2014/main" val="2483322536"/>
                  </a:ext>
                </a:extLst>
              </a:tr>
              <a:tr h="210820">
                <a:tc>
                  <a:txBody>
                    <a:bodyPr/>
                    <a:lstStyle/>
                    <a:p>
                      <a:pPr>
                        <a:lnSpc>
                          <a:spcPct val="107000"/>
                        </a:lnSpc>
                        <a:spcAft>
                          <a:spcPts val="800"/>
                        </a:spcAft>
                      </a:pPr>
                      <a:r>
                        <a:rPr lang="en-GB" sz="2000" dirty="0" err="1">
                          <a:effectLst/>
                          <a:latin typeface="+mn-lt"/>
                        </a:rPr>
                        <a:t>Tapton</a:t>
                      </a:r>
                      <a:endParaRPr lang="en-GB" sz="2000" dirty="0">
                        <a:effectLst/>
                        <a:latin typeface="+mn-lt"/>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dirty="0">
                          <a:effectLst/>
                        </a:rPr>
                        <a:t>139</a:t>
                      </a:r>
                    </a:p>
                  </a:txBody>
                  <a:tcPr marL="19050" marR="19050" marT="12700" marB="12700" anchor="b"/>
                </a:tc>
                <a:extLst>
                  <a:ext uri="{0D108BD9-81ED-4DB2-BD59-A6C34878D82A}">
                    <a16:rowId xmlns:a16="http://schemas.microsoft.com/office/drawing/2014/main" val="509489308"/>
                  </a:ext>
                </a:extLst>
              </a:tr>
              <a:tr h="210820">
                <a:tc>
                  <a:txBody>
                    <a:bodyPr/>
                    <a:lstStyle/>
                    <a:p>
                      <a:pPr>
                        <a:lnSpc>
                          <a:spcPct val="107000"/>
                        </a:lnSpc>
                        <a:spcAft>
                          <a:spcPts val="800"/>
                        </a:spcAft>
                      </a:pPr>
                      <a:r>
                        <a:rPr lang="en-GB" sz="2000" dirty="0">
                          <a:effectLst/>
                          <a:latin typeface="+mn-lt"/>
                          <a:ea typeface="Calibri" panose="020F0502020204030204" pitchFamily="34" charset="0"/>
                          <a:cs typeface="Times New Roman" panose="02020603050405020304" pitchFamily="18" charset="0"/>
                        </a:rPr>
                        <a:t>Mercia</a:t>
                      </a:r>
                    </a:p>
                  </a:txBody>
                  <a:tcPr marL="28575" marR="28575" marT="19050" marB="19050" anchor="b"/>
                </a:tc>
                <a:tc>
                  <a:txBody>
                    <a:bodyPr/>
                    <a:lstStyle/>
                    <a:p>
                      <a:pPr algn="r" rtl="0" fontAlgn="b"/>
                      <a:r>
                        <a:rPr lang="en-GB" sz="2000" dirty="0">
                          <a:effectLst/>
                        </a:rPr>
                        <a:t>80</a:t>
                      </a:r>
                    </a:p>
                  </a:txBody>
                  <a:tcPr marL="19050" marR="19050" marT="12700" marB="12700" anchor="b"/>
                </a:tc>
                <a:extLst>
                  <a:ext uri="{0D108BD9-81ED-4DB2-BD59-A6C34878D82A}">
                    <a16:rowId xmlns:a16="http://schemas.microsoft.com/office/drawing/2014/main" val="675169837"/>
                  </a:ext>
                </a:extLst>
              </a:tr>
              <a:tr h="210820">
                <a:tc>
                  <a:txBody>
                    <a:bodyPr/>
                    <a:lstStyle/>
                    <a:p>
                      <a:pPr>
                        <a:lnSpc>
                          <a:spcPct val="107000"/>
                        </a:lnSpc>
                        <a:spcAft>
                          <a:spcPts val="800"/>
                        </a:spcAft>
                      </a:pPr>
                      <a:r>
                        <a:rPr lang="en-GB" sz="2000" dirty="0" err="1">
                          <a:effectLst/>
                          <a:latin typeface="+mn-lt"/>
                          <a:ea typeface="Calibri" panose="020F0502020204030204" pitchFamily="34" charset="0"/>
                          <a:cs typeface="Times New Roman" panose="02020603050405020304" pitchFamily="18" charset="0"/>
                        </a:rPr>
                        <a:t>Brigantia</a:t>
                      </a:r>
                      <a:endParaRPr lang="en-GB" sz="2000" dirty="0">
                        <a:effectLst/>
                        <a:latin typeface="+mn-lt"/>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dirty="0">
                          <a:effectLst/>
                        </a:rPr>
                        <a:t>10</a:t>
                      </a:r>
                    </a:p>
                  </a:txBody>
                  <a:tcPr marL="19050" marR="19050" marT="12700" marB="12700" anchor="b"/>
                </a:tc>
                <a:extLst>
                  <a:ext uri="{0D108BD9-81ED-4DB2-BD59-A6C34878D82A}">
                    <a16:rowId xmlns:a16="http://schemas.microsoft.com/office/drawing/2014/main" val="43732693"/>
                  </a:ext>
                </a:extLst>
              </a:tr>
            </a:tbl>
          </a:graphicData>
        </a:graphic>
      </p:graphicFrame>
    </p:spTree>
    <p:extLst>
      <p:ext uri="{BB962C8B-B14F-4D97-AF65-F5344CB8AC3E}">
        <p14:creationId xmlns:p14="http://schemas.microsoft.com/office/powerpoint/2010/main" val="2468414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b="1" dirty="0"/>
              <a:t>Which trusts operating in Sheffield are objected to</a:t>
            </a:r>
            <a:endParaRPr b="1" dirty="0"/>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100"/>
              <a:buFont typeface="Arial"/>
              <a:buNone/>
            </a:pPr>
            <a:r>
              <a:rPr lang="en-GB" dirty="0">
                <a:solidFill>
                  <a:schemeClr val="dk1"/>
                </a:solidFill>
                <a:highlight>
                  <a:srgbClr val="FFFFFF"/>
                </a:highlight>
              </a:rPr>
              <a:t>Please tick any of following Trusts that you have strong objections for KES. No limit to how many you choose.</a:t>
            </a:r>
            <a:endParaRPr lang="en-GB" sz="1350" dirty="0">
              <a:solidFill>
                <a:schemeClr val="dk1"/>
              </a:solidFill>
              <a:highlight>
                <a:srgbClr val="FFFFFF"/>
              </a:highlight>
              <a:latin typeface="Courier New"/>
              <a:ea typeface="Courier New"/>
              <a:cs typeface="Courier New"/>
              <a:sym typeface="Courier New"/>
            </a:endParaRPr>
          </a:p>
        </p:txBody>
      </p:sp>
      <p:graphicFrame>
        <p:nvGraphicFramePr>
          <p:cNvPr id="3" name="Table 2">
            <a:extLst>
              <a:ext uri="{FF2B5EF4-FFF2-40B4-BE49-F238E27FC236}">
                <a16:creationId xmlns:a16="http://schemas.microsoft.com/office/drawing/2014/main" id="{A00416B2-DA78-8986-4127-BFB53D3A2467}"/>
              </a:ext>
            </a:extLst>
          </p:cNvPr>
          <p:cNvGraphicFramePr>
            <a:graphicFrameLocks noGrp="1"/>
          </p:cNvGraphicFramePr>
          <p:nvPr>
            <p:extLst>
              <p:ext uri="{D42A27DB-BD31-4B8C-83A1-F6EECF244321}">
                <p14:modId xmlns:p14="http://schemas.microsoft.com/office/powerpoint/2010/main" val="3808809775"/>
              </p:ext>
            </p:extLst>
          </p:nvPr>
        </p:nvGraphicFramePr>
        <p:xfrm>
          <a:off x="539932" y="2122725"/>
          <a:ext cx="4589417" cy="2311400"/>
        </p:xfrm>
        <a:graphic>
          <a:graphicData uri="http://schemas.openxmlformats.org/drawingml/2006/table">
            <a:tbl>
              <a:tblPr>
                <a:tableStyleId>{125E5076-3810-47DD-B79F-674D7AD40C01}</a:tableStyleId>
              </a:tblPr>
              <a:tblGrid>
                <a:gridCol w="1836508">
                  <a:extLst>
                    <a:ext uri="{9D8B030D-6E8A-4147-A177-3AD203B41FA5}">
                      <a16:colId xmlns:a16="http://schemas.microsoft.com/office/drawing/2014/main" val="1958081542"/>
                    </a:ext>
                  </a:extLst>
                </a:gridCol>
                <a:gridCol w="2752909">
                  <a:extLst>
                    <a:ext uri="{9D8B030D-6E8A-4147-A177-3AD203B41FA5}">
                      <a16:colId xmlns:a16="http://schemas.microsoft.com/office/drawing/2014/main" val="2428866842"/>
                    </a:ext>
                  </a:extLst>
                </a:gridCol>
              </a:tblGrid>
              <a:tr h="154694">
                <a:tc>
                  <a:txBody>
                    <a:bodyPr/>
                    <a:lstStyle/>
                    <a:p>
                      <a:pPr rtl="0" fontAlgn="b"/>
                      <a:r>
                        <a:rPr lang="en-GB" sz="2000" dirty="0" err="1">
                          <a:effectLst/>
                        </a:rPr>
                        <a:t>Astrea</a:t>
                      </a:r>
                      <a:endParaRPr lang="en-GB" sz="2000" dirty="0">
                        <a:effectLst/>
                      </a:endParaRPr>
                    </a:p>
                  </a:txBody>
                  <a:tcPr marL="19050" marR="19050" marT="12700" marB="12700" anchor="b"/>
                </a:tc>
                <a:tc>
                  <a:txBody>
                    <a:bodyPr/>
                    <a:lstStyle/>
                    <a:p>
                      <a:pPr algn="r" rtl="0" fontAlgn="b"/>
                      <a:r>
                        <a:rPr lang="en-GB" sz="2000" dirty="0">
                          <a:effectLst/>
                        </a:rPr>
                        <a:t>235</a:t>
                      </a:r>
                    </a:p>
                  </a:txBody>
                  <a:tcPr marL="19050" marR="19050" marT="12700" marB="12700" anchor="b"/>
                </a:tc>
                <a:extLst>
                  <a:ext uri="{0D108BD9-81ED-4DB2-BD59-A6C34878D82A}">
                    <a16:rowId xmlns:a16="http://schemas.microsoft.com/office/drawing/2014/main" val="137033073"/>
                  </a:ext>
                </a:extLst>
              </a:tr>
              <a:tr h="239059">
                <a:tc>
                  <a:txBody>
                    <a:bodyPr/>
                    <a:lstStyle/>
                    <a:p>
                      <a:pPr rtl="0" fontAlgn="b"/>
                      <a:r>
                        <a:rPr lang="en-GB" sz="2000" dirty="0">
                          <a:effectLst/>
                        </a:rPr>
                        <a:t>Mercia</a:t>
                      </a:r>
                    </a:p>
                  </a:txBody>
                  <a:tcPr marL="19050" marR="19050" marT="12700" marB="12700" anchor="b"/>
                </a:tc>
                <a:tc>
                  <a:txBody>
                    <a:bodyPr/>
                    <a:lstStyle/>
                    <a:p>
                      <a:pPr algn="r" rtl="0" fontAlgn="b"/>
                      <a:r>
                        <a:rPr lang="en-GB" sz="2000" dirty="0">
                          <a:effectLst/>
                        </a:rPr>
                        <a:t>217</a:t>
                      </a:r>
                    </a:p>
                  </a:txBody>
                  <a:tcPr marL="19050" marR="19050" marT="12700" marB="12700" anchor="b"/>
                </a:tc>
                <a:extLst>
                  <a:ext uri="{0D108BD9-81ED-4DB2-BD59-A6C34878D82A}">
                    <a16:rowId xmlns:a16="http://schemas.microsoft.com/office/drawing/2014/main" val="672288773"/>
                  </a:ext>
                </a:extLst>
              </a:tr>
              <a:tr h="239059">
                <a:tc>
                  <a:txBody>
                    <a:bodyPr/>
                    <a:lstStyle/>
                    <a:p>
                      <a:pPr rtl="0" fontAlgn="b"/>
                      <a:r>
                        <a:rPr lang="en-GB" sz="2000">
                          <a:effectLst/>
                        </a:rPr>
                        <a:t>Oasis</a:t>
                      </a:r>
                    </a:p>
                  </a:txBody>
                  <a:tcPr marL="19050" marR="19050" marT="12700" marB="12700" anchor="b"/>
                </a:tc>
                <a:tc>
                  <a:txBody>
                    <a:bodyPr/>
                    <a:lstStyle/>
                    <a:p>
                      <a:pPr algn="r" rtl="0" fontAlgn="b"/>
                      <a:r>
                        <a:rPr lang="en-GB" sz="2000">
                          <a:effectLst/>
                        </a:rPr>
                        <a:t>245</a:t>
                      </a:r>
                    </a:p>
                  </a:txBody>
                  <a:tcPr marL="19050" marR="19050" marT="12700" marB="12700" anchor="b"/>
                </a:tc>
                <a:extLst>
                  <a:ext uri="{0D108BD9-81ED-4DB2-BD59-A6C34878D82A}">
                    <a16:rowId xmlns:a16="http://schemas.microsoft.com/office/drawing/2014/main" val="616890182"/>
                  </a:ext>
                </a:extLst>
              </a:tr>
              <a:tr h="239059">
                <a:tc>
                  <a:txBody>
                    <a:bodyPr/>
                    <a:lstStyle/>
                    <a:p>
                      <a:pPr rtl="0" fontAlgn="b"/>
                      <a:r>
                        <a:rPr lang="en-GB" sz="2000">
                          <a:effectLst/>
                        </a:rPr>
                        <a:t>Outwood</a:t>
                      </a:r>
                    </a:p>
                  </a:txBody>
                  <a:tcPr marL="19050" marR="19050" marT="12700" marB="12700" anchor="b"/>
                </a:tc>
                <a:tc>
                  <a:txBody>
                    <a:bodyPr/>
                    <a:lstStyle/>
                    <a:p>
                      <a:pPr algn="r" rtl="0" fontAlgn="b"/>
                      <a:r>
                        <a:rPr lang="en-GB" sz="2000">
                          <a:effectLst/>
                        </a:rPr>
                        <a:t>233</a:t>
                      </a:r>
                    </a:p>
                  </a:txBody>
                  <a:tcPr marL="19050" marR="19050" marT="12700" marB="12700" anchor="b"/>
                </a:tc>
                <a:extLst>
                  <a:ext uri="{0D108BD9-81ED-4DB2-BD59-A6C34878D82A}">
                    <a16:rowId xmlns:a16="http://schemas.microsoft.com/office/drawing/2014/main" val="3828578460"/>
                  </a:ext>
                </a:extLst>
              </a:tr>
              <a:tr h="239059">
                <a:tc>
                  <a:txBody>
                    <a:bodyPr/>
                    <a:lstStyle/>
                    <a:p>
                      <a:pPr rtl="0" fontAlgn="b"/>
                      <a:r>
                        <a:rPr lang="en-GB" sz="2000">
                          <a:effectLst/>
                        </a:rPr>
                        <a:t>E-Act</a:t>
                      </a:r>
                    </a:p>
                  </a:txBody>
                  <a:tcPr marL="19050" marR="19050" marT="12700" marB="12700" anchor="b"/>
                </a:tc>
                <a:tc>
                  <a:txBody>
                    <a:bodyPr/>
                    <a:lstStyle/>
                    <a:p>
                      <a:pPr algn="r" rtl="0" fontAlgn="b"/>
                      <a:r>
                        <a:rPr lang="en-GB" sz="2000">
                          <a:effectLst/>
                        </a:rPr>
                        <a:t>225</a:t>
                      </a:r>
                    </a:p>
                  </a:txBody>
                  <a:tcPr marL="19050" marR="19050" marT="12700" marB="12700" anchor="b"/>
                </a:tc>
                <a:extLst>
                  <a:ext uri="{0D108BD9-81ED-4DB2-BD59-A6C34878D82A}">
                    <a16:rowId xmlns:a16="http://schemas.microsoft.com/office/drawing/2014/main" val="1188338057"/>
                  </a:ext>
                </a:extLst>
              </a:tr>
              <a:tr h="256316">
                <a:tc>
                  <a:txBody>
                    <a:bodyPr/>
                    <a:lstStyle/>
                    <a:p>
                      <a:pPr rtl="0" fontAlgn="b"/>
                      <a:r>
                        <a:rPr lang="en-GB" sz="2000" dirty="0">
                          <a:effectLst/>
                        </a:rPr>
                        <a:t>United Learning</a:t>
                      </a:r>
                    </a:p>
                  </a:txBody>
                  <a:tcPr marL="19050" marR="19050" marT="12700" marB="12700" anchor="b"/>
                </a:tc>
                <a:tc>
                  <a:txBody>
                    <a:bodyPr/>
                    <a:lstStyle/>
                    <a:p>
                      <a:pPr algn="r" rtl="0" fontAlgn="b"/>
                      <a:r>
                        <a:rPr lang="en-GB" sz="2000">
                          <a:effectLst/>
                        </a:rPr>
                        <a:t>245</a:t>
                      </a:r>
                    </a:p>
                  </a:txBody>
                  <a:tcPr marL="19050" marR="19050" marT="12700" marB="12700" anchor="b"/>
                </a:tc>
                <a:extLst>
                  <a:ext uri="{0D108BD9-81ED-4DB2-BD59-A6C34878D82A}">
                    <a16:rowId xmlns:a16="http://schemas.microsoft.com/office/drawing/2014/main" val="2711086886"/>
                  </a:ext>
                </a:extLst>
              </a:tr>
              <a:tr h="239059">
                <a:tc>
                  <a:txBody>
                    <a:bodyPr/>
                    <a:lstStyle/>
                    <a:p>
                      <a:pPr rtl="0" fontAlgn="b"/>
                      <a:r>
                        <a:rPr lang="en-GB" sz="2000">
                          <a:effectLst/>
                        </a:rPr>
                        <a:t>L.E.A.D</a:t>
                      </a:r>
                    </a:p>
                  </a:txBody>
                  <a:tcPr marL="19050" marR="19050" marT="12700" marB="12700" anchor="b"/>
                </a:tc>
                <a:tc>
                  <a:txBody>
                    <a:bodyPr/>
                    <a:lstStyle/>
                    <a:p>
                      <a:pPr algn="r" rtl="0" fontAlgn="b"/>
                      <a:r>
                        <a:rPr lang="en-GB" sz="2000" dirty="0">
                          <a:effectLst/>
                        </a:rPr>
                        <a:t>209</a:t>
                      </a:r>
                    </a:p>
                  </a:txBody>
                  <a:tcPr marL="19050" marR="19050" marT="12700" marB="12700" anchor="b"/>
                </a:tc>
                <a:extLst>
                  <a:ext uri="{0D108BD9-81ED-4DB2-BD59-A6C34878D82A}">
                    <a16:rowId xmlns:a16="http://schemas.microsoft.com/office/drawing/2014/main" val="3245668506"/>
                  </a:ext>
                </a:extLst>
              </a:tr>
            </a:tbl>
          </a:graphicData>
        </a:graphic>
      </p:graphicFrame>
      <p:sp>
        <p:nvSpPr>
          <p:cNvPr id="4" name="TextBox 3">
            <a:extLst>
              <a:ext uri="{FF2B5EF4-FFF2-40B4-BE49-F238E27FC236}">
                <a16:creationId xmlns:a16="http://schemas.microsoft.com/office/drawing/2014/main" id="{F9F61739-EDB4-9BD4-5B9E-190675DF69E8}"/>
              </a:ext>
            </a:extLst>
          </p:cNvPr>
          <p:cNvSpPr txBox="1"/>
          <p:nvPr/>
        </p:nvSpPr>
        <p:spPr>
          <a:xfrm>
            <a:off x="5357581" y="2571750"/>
            <a:ext cx="3246487" cy="1384995"/>
          </a:xfrm>
          <a:prstGeom prst="rect">
            <a:avLst/>
          </a:prstGeom>
          <a:noFill/>
        </p:spPr>
        <p:txBody>
          <a:bodyPr wrap="square" rtlCol="0">
            <a:spAutoFit/>
          </a:bodyPr>
          <a:lstStyle/>
          <a:p>
            <a:r>
              <a:rPr lang="en-GB" dirty="0"/>
              <a:t>Apparent pattern – the bigger the MAT the more people object: </a:t>
            </a:r>
          </a:p>
          <a:p>
            <a:endParaRPr lang="en-GB" dirty="0"/>
          </a:p>
          <a:p>
            <a:r>
              <a:rPr lang="en-GB" dirty="0"/>
              <a:t>given views on uniform, if people knew more about the trusts, numbers objecting would be higher </a:t>
            </a:r>
          </a:p>
        </p:txBody>
      </p:sp>
    </p:spTree>
    <p:extLst>
      <p:ext uri="{BB962C8B-B14F-4D97-AF65-F5344CB8AC3E}">
        <p14:creationId xmlns:p14="http://schemas.microsoft.com/office/powerpoint/2010/main" val="2536941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b="1" dirty="0"/>
              <a:t>Centralised policies</a:t>
            </a:r>
            <a:endParaRPr b="1" dirty="0"/>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100"/>
              <a:buFont typeface="Arial"/>
              <a:buNone/>
            </a:pPr>
            <a:r>
              <a:rPr lang="en" dirty="0">
                <a:solidFill>
                  <a:schemeClr val="dk1"/>
                </a:solidFill>
                <a:highlight>
                  <a:srgbClr val="FFFFFF"/>
                </a:highlight>
              </a:rPr>
              <a:t>Questions were asked about having the same curriculum across all schools in the MAT and same behaviour policies</a:t>
            </a:r>
          </a:p>
          <a:p>
            <a:pPr marL="0" lvl="0" indent="0" algn="l" rtl="0">
              <a:spcBef>
                <a:spcPts val="1200"/>
              </a:spcBef>
              <a:spcAft>
                <a:spcPts val="0"/>
              </a:spcAft>
              <a:buClr>
                <a:schemeClr val="dk1"/>
              </a:buClr>
              <a:buSzPts val="1100"/>
              <a:buFont typeface="Arial"/>
              <a:buNone/>
            </a:pPr>
            <a:endParaRPr dirty="0">
              <a:solidFill>
                <a:schemeClr val="dk1"/>
              </a:solidFill>
              <a:highlight>
                <a:srgbClr val="FFFFFF"/>
              </a:highlight>
            </a:endParaRPr>
          </a:p>
          <a:p>
            <a:pPr marL="0" lvl="0" indent="0" algn="l" rtl="0">
              <a:spcBef>
                <a:spcPts val="1200"/>
              </a:spcBef>
              <a:spcAft>
                <a:spcPts val="0"/>
              </a:spcAft>
              <a:buNone/>
            </a:pPr>
            <a:endParaRPr sz="1350" dirty="0">
              <a:solidFill>
                <a:schemeClr val="dk1"/>
              </a:solidFill>
              <a:highlight>
                <a:srgbClr val="FFFFFF"/>
              </a:highlight>
              <a:latin typeface="Courier New"/>
              <a:ea typeface="Courier New"/>
              <a:cs typeface="Courier New"/>
              <a:sym typeface="Courier New"/>
            </a:endParaRPr>
          </a:p>
          <a:p>
            <a:pPr marL="0" lvl="0" indent="0" algn="l" rtl="0">
              <a:spcBef>
                <a:spcPts val="1200"/>
              </a:spcBef>
              <a:spcAft>
                <a:spcPts val="1200"/>
              </a:spcAft>
              <a:buNone/>
            </a:pPr>
            <a:endParaRPr sz="1350" dirty="0">
              <a:solidFill>
                <a:schemeClr val="dk1"/>
              </a:solidFill>
              <a:highlight>
                <a:srgbClr val="FFFFFF"/>
              </a:highlight>
              <a:latin typeface="Courier New"/>
              <a:ea typeface="Courier New"/>
              <a:cs typeface="Courier New"/>
              <a:sym typeface="Courier New"/>
            </a:endParaRPr>
          </a:p>
        </p:txBody>
      </p:sp>
      <p:graphicFrame>
        <p:nvGraphicFramePr>
          <p:cNvPr id="2" name="Table 1">
            <a:extLst>
              <a:ext uri="{FF2B5EF4-FFF2-40B4-BE49-F238E27FC236}">
                <a16:creationId xmlns:a16="http://schemas.microsoft.com/office/drawing/2014/main" id="{2C85E4B0-C744-73B2-E0C0-6D5EFC13F106}"/>
              </a:ext>
            </a:extLst>
          </p:cNvPr>
          <p:cNvGraphicFramePr>
            <a:graphicFrameLocks noGrp="1"/>
          </p:cNvGraphicFramePr>
          <p:nvPr>
            <p:extLst>
              <p:ext uri="{D42A27DB-BD31-4B8C-83A1-F6EECF244321}">
                <p14:modId xmlns:p14="http://schemas.microsoft.com/office/powerpoint/2010/main" val="665436334"/>
              </p:ext>
            </p:extLst>
          </p:nvPr>
        </p:nvGraphicFramePr>
        <p:xfrm>
          <a:off x="592180" y="2124892"/>
          <a:ext cx="7402290" cy="2610315"/>
        </p:xfrm>
        <a:graphic>
          <a:graphicData uri="http://schemas.openxmlformats.org/drawingml/2006/table">
            <a:tbl>
              <a:tblPr firstRow="1" firstCol="1" bandRow="1">
                <a:tableStyleId>{5C22544A-7EE6-4342-B048-85BDC9FD1C3A}</a:tableStyleId>
              </a:tblPr>
              <a:tblGrid>
                <a:gridCol w="1480458">
                  <a:extLst>
                    <a:ext uri="{9D8B030D-6E8A-4147-A177-3AD203B41FA5}">
                      <a16:colId xmlns:a16="http://schemas.microsoft.com/office/drawing/2014/main" val="1831450531"/>
                    </a:ext>
                  </a:extLst>
                </a:gridCol>
                <a:gridCol w="1480458">
                  <a:extLst>
                    <a:ext uri="{9D8B030D-6E8A-4147-A177-3AD203B41FA5}">
                      <a16:colId xmlns:a16="http://schemas.microsoft.com/office/drawing/2014/main" val="696165423"/>
                    </a:ext>
                  </a:extLst>
                </a:gridCol>
                <a:gridCol w="1480458">
                  <a:extLst>
                    <a:ext uri="{9D8B030D-6E8A-4147-A177-3AD203B41FA5}">
                      <a16:colId xmlns:a16="http://schemas.microsoft.com/office/drawing/2014/main" val="4134009029"/>
                    </a:ext>
                  </a:extLst>
                </a:gridCol>
                <a:gridCol w="1480458">
                  <a:extLst>
                    <a:ext uri="{9D8B030D-6E8A-4147-A177-3AD203B41FA5}">
                      <a16:colId xmlns:a16="http://schemas.microsoft.com/office/drawing/2014/main" val="2997528869"/>
                    </a:ext>
                  </a:extLst>
                </a:gridCol>
                <a:gridCol w="1480458">
                  <a:extLst>
                    <a:ext uri="{9D8B030D-6E8A-4147-A177-3AD203B41FA5}">
                      <a16:colId xmlns:a16="http://schemas.microsoft.com/office/drawing/2014/main" val="2764114376"/>
                    </a:ext>
                  </a:extLst>
                </a:gridCol>
              </a:tblGrid>
              <a:tr h="245784">
                <a:tc>
                  <a:txBody>
                    <a:bodyPr/>
                    <a:lstStyle/>
                    <a:p>
                      <a:pP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gridSpan="2">
                  <a:txBody>
                    <a:bodyPr/>
                    <a:lstStyle/>
                    <a:p>
                      <a:pPr algn="ct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Same curriculum</a:t>
                      </a:r>
                    </a:p>
                  </a:txBody>
                  <a:tcPr marL="28575" marR="28575" marT="19050" marB="19050" anchor="b"/>
                </a:tc>
                <a:tc hMerge="1">
                  <a:txBody>
                    <a:bodyPr/>
                    <a:lstStyle/>
                    <a:p>
                      <a:pPr algn="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gridSpan="2">
                  <a:txBody>
                    <a:bodyPr/>
                    <a:lstStyle/>
                    <a:p>
                      <a:pPr algn="ct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Same behaviour policy</a:t>
                      </a:r>
                    </a:p>
                  </a:txBody>
                  <a:tcPr marL="28575" marR="28575" marT="19050" marB="19050" anchor="b"/>
                </a:tc>
                <a:tc hMerge="1">
                  <a:txBody>
                    <a:bodyPr/>
                    <a:lstStyle/>
                    <a:p>
                      <a:pPr algn="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extLst>
                  <a:ext uri="{0D108BD9-81ED-4DB2-BD59-A6C34878D82A}">
                    <a16:rowId xmlns:a16="http://schemas.microsoft.com/office/drawing/2014/main" val="239433313"/>
                  </a:ext>
                </a:extLst>
              </a:tr>
              <a:tr h="444347">
                <a:tc>
                  <a:txBody>
                    <a:bodyPr/>
                    <a:lstStyle/>
                    <a:p>
                      <a:pPr>
                        <a:lnSpc>
                          <a:spcPct val="107000"/>
                        </a:lnSpc>
                        <a:spcAft>
                          <a:spcPts val="800"/>
                        </a:spcAft>
                      </a:pPr>
                      <a:r>
                        <a:rPr lang="en-GB" sz="22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dirty="0" err="1">
                          <a:effectLst/>
                        </a:rPr>
                        <a:t>Num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dirty="0">
                          <a:effectLst/>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dirty="0" err="1">
                          <a:effectLst/>
                        </a:rPr>
                        <a:t>Num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dirty="0">
                          <a:effectLst/>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extLst>
                  <a:ext uri="{0D108BD9-81ED-4DB2-BD59-A6C34878D82A}">
                    <a16:rowId xmlns:a16="http://schemas.microsoft.com/office/drawing/2014/main" val="2613720021"/>
                  </a:ext>
                </a:extLst>
              </a:tr>
              <a:tr h="444347">
                <a:tc>
                  <a:txBody>
                    <a:bodyPr/>
                    <a:lstStyle/>
                    <a:p>
                      <a:pPr>
                        <a:lnSpc>
                          <a:spcPct val="107000"/>
                        </a:lnSpc>
                        <a:spcAft>
                          <a:spcPts val="800"/>
                        </a:spcAft>
                      </a:pPr>
                      <a:r>
                        <a:rPr lang="en-GB" sz="2200">
                          <a:effectLst/>
                        </a:rPr>
                        <a:t>Yes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dirty="0">
                          <a:effectLst/>
                        </a:rPr>
                        <a:t>66</a:t>
                      </a:r>
                    </a:p>
                  </a:txBody>
                  <a:tcPr marL="19050" marR="19050" marT="12700" marB="12700" anchor="b"/>
                </a:tc>
                <a:tc>
                  <a:txBody>
                    <a:bodyPr/>
                    <a:lstStyle/>
                    <a:p>
                      <a:pPr algn="r" rtl="0" fontAlgn="b"/>
                      <a:r>
                        <a:rPr lang="en-GB" sz="2000" dirty="0">
                          <a:effectLst/>
                        </a:rPr>
                        <a:t>17</a:t>
                      </a:r>
                    </a:p>
                  </a:txBody>
                  <a:tcPr marL="19050" marR="19050" marT="12700" marB="12700" anchor="b"/>
                </a:tc>
                <a:tc>
                  <a:txBody>
                    <a:bodyPr/>
                    <a:lstStyle/>
                    <a:p>
                      <a:pPr algn="r" rtl="0" fontAlgn="b"/>
                      <a:r>
                        <a:rPr lang="en-GB" sz="2000" dirty="0">
                          <a:effectLst/>
                        </a:rPr>
                        <a:t>89</a:t>
                      </a:r>
                    </a:p>
                  </a:txBody>
                  <a:tcPr marL="19050" marR="19050" marT="12700" marB="12700" anchor="b"/>
                </a:tc>
                <a:tc>
                  <a:txBody>
                    <a:bodyPr/>
                    <a:lstStyle/>
                    <a:p>
                      <a:pPr algn="r" rtl="0" fontAlgn="b"/>
                      <a:r>
                        <a:rPr lang="en-GB" sz="2000" dirty="0">
                          <a:effectLst/>
                        </a:rPr>
                        <a:t>23</a:t>
                      </a:r>
                    </a:p>
                  </a:txBody>
                  <a:tcPr marL="19050" marR="19050" marT="12700" marB="12700" anchor="b"/>
                </a:tc>
                <a:extLst>
                  <a:ext uri="{0D108BD9-81ED-4DB2-BD59-A6C34878D82A}">
                    <a16:rowId xmlns:a16="http://schemas.microsoft.com/office/drawing/2014/main" val="2475435405"/>
                  </a:ext>
                </a:extLst>
              </a:tr>
              <a:tr h="444347">
                <a:tc>
                  <a:txBody>
                    <a:bodyPr/>
                    <a:lstStyle/>
                    <a:p>
                      <a:pPr>
                        <a:lnSpc>
                          <a:spcPct val="107000"/>
                        </a:lnSpc>
                        <a:spcAft>
                          <a:spcPts val="800"/>
                        </a:spcAft>
                      </a:pPr>
                      <a:r>
                        <a:rPr lang="en-GB" sz="2200">
                          <a:effectLst/>
                        </a:rPr>
                        <a:t>No</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a:effectLst/>
                        </a:rPr>
                        <a:t>231</a:t>
                      </a:r>
                    </a:p>
                  </a:txBody>
                  <a:tcPr marL="19050" marR="19050" marT="12700" marB="12700" anchor="b"/>
                </a:tc>
                <a:tc>
                  <a:txBody>
                    <a:bodyPr/>
                    <a:lstStyle/>
                    <a:p>
                      <a:pPr algn="r" rtl="0" fontAlgn="b"/>
                      <a:r>
                        <a:rPr lang="en-GB" sz="2000">
                          <a:effectLst/>
                        </a:rPr>
                        <a:t>59</a:t>
                      </a:r>
                    </a:p>
                  </a:txBody>
                  <a:tcPr marL="19050" marR="19050" marT="12700" marB="12700" anchor="b"/>
                </a:tc>
                <a:tc>
                  <a:txBody>
                    <a:bodyPr/>
                    <a:lstStyle/>
                    <a:p>
                      <a:pPr algn="r" rtl="0" fontAlgn="b"/>
                      <a:r>
                        <a:rPr lang="en-GB" sz="2000" dirty="0">
                          <a:effectLst/>
                        </a:rPr>
                        <a:t>226</a:t>
                      </a:r>
                    </a:p>
                  </a:txBody>
                  <a:tcPr marL="19050" marR="19050" marT="12700" marB="12700" anchor="b"/>
                </a:tc>
                <a:tc>
                  <a:txBody>
                    <a:bodyPr/>
                    <a:lstStyle/>
                    <a:p>
                      <a:pPr algn="r" rtl="0" fontAlgn="b"/>
                      <a:r>
                        <a:rPr lang="en-GB" sz="2000">
                          <a:effectLst/>
                        </a:rPr>
                        <a:t>58</a:t>
                      </a:r>
                    </a:p>
                  </a:txBody>
                  <a:tcPr marL="19050" marR="19050" marT="12700" marB="12700" anchor="b"/>
                </a:tc>
                <a:extLst>
                  <a:ext uri="{0D108BD9-81ED-4DB2-BD59-A6C34878D82A}">
                    <a16:rowId xmlns:a16="http://schemas.microsoft.com/office/drawing/2014/main" val="2483322536"/>
                  </a:ext>
                </a:extLst>
              </a:tr>
              <a:tr h="865159">
                <a:tc>
                  <a:txBody>
                    <a:bodyPr/>
                    <a:lstStyle/>
                    <a:p>
                      <a:pPr>
                        <a:lnSpc>
                          <a:spcPct val="107000"/>
                        </a:lnSpc>
                        <a:spcAft>
                          <a:spcPts val="800"/>
                        </a:spcAft>
                      </a:pPr>
                      <a:r>
                        <a:rPr lang="en-GB" sz="2200">
                          <a:effectLst/>
                        </a:rPr>
                        <a:t>Don't know</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dirty="0">
                          <a:effectLst/>
                        </a:rPr>
                        <a:t>95</a:t>
                      </a:r>
                    </a:p>
                  </a:txBody>
                  <a:tcPr marL="19050" marR="19050" marT="12700" marB="12700" anchor="b"/>
                </a:tc>
                <a:tc>
                  <a:txBody>
                    <a:bodyPr/>
                    <a:lstStyle/>
                    <a:p>
                      <a:pPr algn="r" rtl="0" fontAlgn="b"/>
                      <a:r>
                        <a:rPr lang="en-GB" sz="2000" dirty="0">
                          <a:effectLst/>
                        </a:rPr>
                        <a:t>24</a:t>
                      </a:r>
                    </a:p>
                  </a:txBody>
                  <a:tcPr marL="19050" marR="19050" marT="12700" marB="12700" anchor="b"/>
                </a:tc>
                <a:tc>
                  <a:txBody>
                    <a:bodyPr/>
                    <a:lstStyle/>
                    <a:p>
                      <a:pPr algn="r" rtl="0" fontAlgn="b"/>
                      <a:r>
                        <a:rPr lang="en-GB" sz="2000" dirty="0">
                          <a:effectLst/>
                        </a:rPr>
                        <a:t>78</a:t>
                      </a:r>
                    </a:p>
                  </a:txBody>
                  <a:tcPr marL="19050" marR="19050" marT="12700" marB="12700" anchor="b"/>
                </a:tc>
                <a:tc>
                  <a:txBody>
                    <a:bodyPr/>
                    <a:lstStyle/>
                    <a:p>
                      <a:pPr algn="r" rtl="0" fontAlgn="b"/>
                      <a:r>
                        <a:rPr lang="en-GB" sz="2000" dirty="0">
                          <a:effectLst/>
                        </a:rPr>
                        <a:t>20</a:t>
                      </a:r>
                    </a:p>
                  </a:txBody>
                  <a:tcPr marL="19050" marR="19050" marT="12700" marB="12700" anchor="b"/>
                </a:tc>
                <a:extLst>
                  <a:ext uri="{0D108BD9-81ED-4DB2-BD59-A6C34878D82A}">
                    <a16:rowId xmlns:a16="http://schemas.microsoft.com/office/drawing/2014/main" val="509489308"/>
                  </a:ext>
                </a:extLst>
              </a:tr>
            </a:tbl>
          </a:graphicData>
        </a:graphic>
      </p:graphicFrame>
    </p:spTree>
    <p:extLst>
      <p:ext uri="{BB962C8B-B14F-4D97-AF65-F5344CB8AC3E}">
        <p14:creationId xmlns:p14="http://schemas.microsoft.com/office/powerpoint/2010/main" val="967586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b="1" dirty="0"/>
              <a:t>Uniform</a:t>
            </a:r>
            <a:endParaRPr b="1" dirty="0"/>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100"/>
              <a:buFont typeface="Arial"/>
              <a:buNone/>
            </a:pPr>
            <a:r>
              <a:rPr lang="en" dirty="0">
                <a:solidFill>
                  <a:schemeClr val="dk1"/>
                </a:solidFill>
                <a:highlight>
                  <a:srgbClr val="FFFFFF"/>
                </a:highlight>
              </a:rPr>
              <a:t>Questions were asked about 1) having a uniform 2) all schools in the trust having the same uniform</a:t>
            </a:r>
            <a:endParaRPr dirty="0">
              <a:solidFill>
                <a:schemeClr val="dk1"/>
              </a:solidFill>
              <a:highlight>
                <a:srgbClr val="FFFFFF"/>
              </a:highlight>
            </a:endParaRPr>
          </a:p>
          <a:p>
            <a:pPr marL="0" lvl="0" indent="0" algn="l" rtl="0">
              <a:spcBef>
                <a:spcPts val="1200"/>
              </a:spcBef>
              <a:spcAft>
                <a:spcPts val="0"/>
              </a:spcAft>
              <a:buNone/>
            </a:pPr>
            <a:endParaRPr sz="1350" dirty="0">
              <a:solidFill>
                <a:schemeClr val="dk1"/>
              </a:solidFill>
              <a:highlight>
                <a:srgbClr val="FFFFFF"/>
              </a:highlight>
              <a:latin typeface="Courier New"/>
              <a:ea typeface="Courier New"/>
              <a:cs typeface="Courier New"/>
              <a:sym typeface="Courier New"/>
            </a:endParaRPr>
          </a:p>
          <a:p>
            <a:pPr marL="0" lvl="0" indent="0" algn="l" rtl="0">
              <a:spcBef>
                <a:spcPts val="1200"/>
              </a:spcBef>
              <a:spcAft>
                <a:spcPts val="1200"/>
              </a:spcAft>
              <a:buNone/>
            </a:pPr>
            <a:endParaRPr sz="1350" dirty="0">
              <a:solidFill>
                <a:schemeClr val="dk1"/>
              </a:solidFill>
              <a:highlight>
                <a:srgbClr val="FFFFFF"/>
              </a:highlight>
              <a:latin typeface="Courier New"/>
              <a:ea typeface="Courier New"/>
              <a:cs typeface="Courier New"/>
              <a:sym typeface="Courier New"/>
            </a:endParaRPr>
          </a:p>
        </p:txBody>
      </p:sp>
      <p:graphicFrame>
        <p:nvGraphicFramePr>
          <p:cNvPr id="2" name="Table 1">
            <a:extLst>
              <a:ext uri="{FF2B5EF4-FFF2-40B4-BE49-F238E27FC236}">
                <a16:creationId xmlns:a16="http://schemas.microsoft.com/office/drawing/2014/main" id="{2C85E4B0-C744-73B2-E0C0-6D5EFC13F106}"/>
              </a:ext>
            </a:extLst>
          </p:cNvPr>
          <p:cNvGraphicFramePr>
            <a:graphicFrameLocks noGrp="1"/>
          </p:cNvGraphicFramePr>
          <p:nvPr>
            <p:extLst>
              <p:ext uri="{D42A27DB-BD31-4B8C-83A1-F6EECF244321}">
                <p14:modId xmlns:p14="http://schemas.microsoft.com/office/powerpoint/2010/main" val="3302616288"/>
              </p:ext>
            </p:extLst>
          </p:nvPr>
        </p:nvGraphicFramePr>
        <p:xfrm>
          <a:off x="592180" y="2124892"/>
          <a:ext cx="7402290" cy="2610315"/>
        </p:xfrm>
        <a:graphic>
          <a:graphicData uri="http://schemas.openxmlformats.org/drawingml/2006/table">
            <a:tbl>
              <a:tblPr firstRow="1" firstCol="1" bandRow="1">
                <a:tableStyleId>{5C22544A-7EE6-4342-B048-85BDC9FD1C3A}</a:tableStyleId>
              </a:tblPr>
              <a:tblGrid>
                <a:gridCol w="1480458">
                  <a:extLst>
                    <a:ext uri="{9D8B030D-6E8A-4147-A177-3AD203B41FA5}">
                      <a16:colId xmlns:a16="http://schemas.microsoft.com/office/drawing/2014/main" val="1831450531"/>
                    </a:ext>
                  </a:extLst>
                </a:gridCol>
                <a:gridCol w="1480458">
                  <a:extLst>
                    <a:ext uri="{9D8B030D-6E8A-4147-A177-3AD203B41FA5}">
                      <a16:colId xmlns:a16="http://schemas.microsoft.com/office/drawing/2014/main" val="696165423"/>
                    </a:ext>
                  </a:extLst>
                </a:gridCol>
                <a:gridCol w="1480458">
                  <a:extLst>
                    <a:ext uri="{9D8B030D-6E8A-4147-A177-3AD203B41FA5}">
                      <a16:colId xmlns:a16="http://schemas.microsoft.com/office/drawing/2014/main" val="4134009029"/>
                    </a:ext>
                  </a:extLst>
                </a:gridCol>
                <a:gridCol w="1480458">
                  <a:extLst>
                    <a:ext uri="{9D8B030D-6E8A-4147-A177-3AD203B41FA5}">
                      <a16:colId xmlns:a16="http://schemas.microsoft.com/office/drawing/2014/main" val="2997528869"/>
                    </a:ext>
                  </a:extLst>
                </a:gridCol>
                <a:gridCol w="1480458">
                  <a:extLst>
                    <a:ext uri="{9D8B030D-6E8A-4147-A177-3AD203B41FA5}">
                      <a16:colId xmlns:a16="http://schemas.microsoft.com/office/drawing/2014/main" val="2764114376"/>
                    </a:ext>
                  </a:extLst>
                </a:gridCol>
              </a:tblGrid>
              <a:tr h="245784">
                <a:tc>
                  <a:txBody>
                    <a:bodyPr/>
                    <a:lstStyle/>
                    <a:p>
                      <a:pP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gridSpan="2">
                  <a:txBody>
                    <a:bodyPr/>
                    <a:lstStyle/>
                    <a:p>
                      <a:pPr algn="ct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Uniform</a:t>
                      </a:r>
                    </a:p>
                  </a:txBody>
                  <a:tcPr marL="28575" marR="28575" marT="19050" marB="19050" anchor="b"/>
                </a:tc>
                <a:tc hMerge="1">
                  <a:txBody>
                    <a:bodyPr/>
                    <a:lstStyle/>
                    <a:p>
                      <a:pPr algn="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gridSpan="2">
                  <a:txBody>
                    <a:bodyPr/>
                    <a:lstStyle/>
                    <a:p>
                      <a:pPr algn="ctr">
                        <a:lnSpc>
                          <a:spcPct val="107000"/>
                        </a:lnSpc>
                        <a:spcAft>
                          <a:spcPts val="8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Same uniform</a:t>
                      </a:r>
                    </a:p>
                  </a:txBody>
                  <a:tcPr marL="28575" marR="28575" marT="19050" marB="19050" anchor="b"/>
                </a:tc>
                <a:tc hMerge="1">
                  <a:txBody>
                    <a:bodyPr/>
                    <a:lstStyle/>
                    <a:p>
                      <a:pPr algn="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extLst>
                  <a:ext uri="{0D108BD9-81ED-4DB2-BD59-A6C34878D82A}">
                    <a16:rowId xmlns:a16="http://schemas.microsoft.com/office/drawing/2014/main" val="239433313"/>
                  </a:ext>
                </a:extLst>
              </a:tr>
              <a:tr h="444347">
                <a:tc>
                  <a:txBody>
                    <a:bodyPr/>
                    <a:lstStyle/>
                    <a:p>
                      <a:pPr>
                        <a:lnSpc>
                          <a:spcPct val="107000"/>
                        </a:lnSpc>
                        <a:spcAft>
                          <a:spcPts val="800"/>
                        </a:spcAft>
                      </a:pPr>
                      <a:r>
                        <a:rPr lang="en-GB" sz="22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dirty="0" err="1">
                          <a:effectLst/>
                        </a:rPr>
                        <a:t>Num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dirty="0">
                          <a:effectLst/>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dirty="0" err="1">
                          <a:effectLst/>
                        </a:rPr>
                        <a:t>Num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a:lnSpc>
                          <a:spcPct val="107000"/>
                        </a:lnSpc>
                        <a:spcAft>
                          <a:spcPts val="800"/>
                        </a:spcAft>
                      </a:pPr>
                      <a:r>
                        <a:rPr lang="en-GB" sz="2200" dirty="0">
                          <a:effectLst/>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extLst>
                  <a:ext uri="{0D108BD9-81ED-4DB2-BD59-A6C34878D82A}">
                    <a16:rowId xmlns:a16="http://schemas.microsoft.com/office/drawing/2014/main" val="2613720021"/>
                  </a:ext>
                </a:extLst>
              </a:tr>
              <a:tr h="444347">
                <a:tc>
                  <a:txBody>
                    <a:bodyPr/>
                    <a:lstStyle/>
                    <a:p>
                      <a:pPr>
                        <a:lnSpc>
                          <a:spcPct val="107000"/>
                        </a:lnSpc>
                        <a:spcAft>
                          <a:spcPts val="800"/>
                        </a:spcAft>
                      </a:pPr>
                      <a:r>
                        <a:rPr lang="en-GB" sz="2200">
                          <a:effectLst/>
                        </a:rPr>
                        <a:t>Yes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dirty="0">
                          <a:effectLst/>
                        </a:rPr>
                        <a:t>67</a:t>
                      </a:r>
                    </a:p>
                  </a:txBody>
                  <a:tcPr marL="19050" marR="19050" marT="12700" marB="12700" anchor="b"/>
                </a:tc>
                <a:tc>
                  <a:txBody>
                    <a:bodyPr/>
                    <a:lstStyle/>
                    <a:p>
                      <a:pPr algn="r" rtl="0" fontAlgn="b"/>
                      <a:r>
                        <a:rPr lang="en-GB" sz="2000" dirty="0">
                          <a:effectLst/>
                        </a:rPr>
                        <a:t>17</a:t>
                      </a:r>
                    </a:p>
                  </a:txBody>
                  <a:tcPr marL="19050" marR="19050" marT="12700" marB="12700" anchor="b"/>
                </a:tc>
                <a:tc>
                  <a:txBody>
                    <a:bodyPr/>
                    <a:lstStyle/>
                    <a:p>
                      <a:pPr algn="r" rtl="0" fontAlgn="b"/>
                      <a:r>
                        <a:rPr lang="en-GB" sz="2000" dirty="0">
                          <a:effectLst/>
                        </a:rPr>
                        <a:t>24</a:t>
                      </a:r>
                    </a:p>
                  </a:txBody>
                  <a:tcPr marL="19050" marR="19050" marT="12700" marB="12700" anchor="b"/>
                </a:tc>
                <a:tc>
                  <a:txBody>
                    <a:bodyPr/>
                    <a:lstStyle/>
                    <a:p>
                      <a:pPr algn="r" rtl="0" fontAlgn="b"/>
                      <a:r>
                        <a:rPr lang="en-GB" sz="2000" dirty="0">
                          <a:effectLst/>
                        </a:rPr>
                        <a:t>6</a:t>
                      </a:r>
                    </a:p>
                  </a:txBody>
                  <a:tcPr marL="19050" marR="19050" marT="12700" marB="12700" anchor="b"/>
                </a:tc>
                <a:extLst>
                  <a:ext uri="{0D108BD9-81ED-4DB2-BD59-A6C34878D82A}">
                    <a16:rowId xmlns:a16="http://schemas.microsoft.com/office/drawing/2014/main" val="2475435405"/>
                  </a:ext>
                </a:extLst>
              </a:tr>
              <a:tr h="444347">
                <a:tc>
                  <a:txBody>
                    <a:bodyPr/>
                    <a:lstStyle/>
                    <a:p>
                      <a:pPr>
                        <a:lnSpc>
                          <a:spcPct val="107000"/>
                        </a:lnSpc>
                        <a:spcAft>
                          <a:spcPts val="800"/>
                        </a:spcAft>
                      </a:pPr>
                      <a:r>
                        <a:rPr lang="en-GB" sz="2200">
                          <a:effectLst/>
                        </a:rPr>
                        <a:t>No</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a:effectLst/>
                        </a:rPr>
                        <a:t>274</a:t>
                      </a:r>
                    </a:p>
                  </a:txBody>
                  <a:tcPr marL="19050" marR="19050" marT="12700" marB="12700" anchor="b"/>
                </a:tc>
                <a:tc>
                  <a:txBody>
                    <a:bodyPr/>
                    <a:lstStyle/>
                    <a:p>
                      <a:pPr algn="r" rtl="0" fontAlgn="b"/>
                      <a:r>
                        <a:rPr lang="en-GB" sz="2000" dirty="0">
                          <a:effectLst/>
                        </a:rPr>
                        <a:t>70</a:t>
                      </a:r>
                    </a:p>
                  </a:txBody>
                  <a:tcPr marL="19050" marR="19050" marT="12700" marB="12700" anchor="b"/>
                </a:tc>
                <a:tc>
                  <a:txBody>
                    <a:bodyPr/>
                    <a:lstStyle/>
                    <a:p>
                      <a:pPr algn="r" rtl="0" fontAlgn="b"/>
                      <a:r>
                        <a:rPr lang="en-GB" sz="2000">
                          <a:effectLst/>
                        </a:rPr>
                        <a:t>309</a:t>
                      </a:r>
                    </a:p>
                  </a:txBody>
                  <a:tcPr marL="19050" marR="19050" marT="12700" marB="12700" anchor="b"/>
                </a:tc>
                <a:tc>
                  <a:txBody>
                    <a:bodyPr/>
                    <a:lstStyle/>
                    <a:p>
                      <a:pPr algn="r" rtl="0" fontAlgn="b"/>
                      <a:r>
                        <a:rPr lang="en-GB" sz="2000" dirty="0">
                          <a:effectLst/>
                        </a:rPr>
                        <a:t>79</a:t>
                      </a:r>
                    </a:p>
                  </a:txBody>
                  <a:tcPr marL="19050" marR="19050" marT="12700" marB="12700" anchor="b"/>
                </a:tc>
                <a:extLst>
                  <a:ext uri="{0D108BD9-81ED-4DB2-BD59-A6C34878D82A}">
                    <a16:rowId xmlns:a16="http://schemas.microsoft.com/office/drawing/2014/main" val="2483322536"/>
                  </a:ext>
                </a:extLst>
              </a:tr>
              <a:tr h="865159">
                <a:tc>
                  <a:txBody>
                    <a:bodyPr/>
                    <a:lstStyle/>
                    <a:p>
                      <a:pPr>
                        <a:lnSpc>
                          <a:spcPct val="107000"/>
                        </a:lnSpc>
                        <a:spcAft>
                          <a:spcPts val="800"/>
                        </a:spcAft>
                      </a:pPr>
                      <a:r>
                        <a:rPr lang="en-GB" sz="2200">
                          <a:effectLst/>
                        </a:rPr>
                        <a:t>Don't know</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19050" marB="19050" anchor="b"/>
                </a:tc>
                <a:tc>
                  <a:txBody>
                    <a:bodyPr/>
                    <a:lstStyle/>
                    <a:p>
                      <a:pPr algn="r" rtl="0" fontAlgn="b"/>
                      <a:r>
                        <a:rPr lang="en-GB" sz="2000" dirty="0">
                          <a:effectLst/>
                        </a:rPr>
                        <a:t>52</a:t>
                      </a:r>
                    </a:p>
                  </a:txBody>
                  <a:tcPr marL="19050" marR="19050" marT="12700" marB="12700" anchor="b"/>
                </a:tc>
                <a:tc>
                  <a:txBody>
                    <a:bodyPr/>
                    <a:lstStyle/>
                    <a:p>
                      <a:pPr algn="r" rtl="0" fontAlgn="b"/>
                      <a:r>
                        <a:rPr lang="en-GB" sz="2000" dirty="0">
                          <a:effectLst/>
                        </a:rPr>
                        <a:t>13</a:t>
                      </a:r>
                    </a:p>
                  </a:txBody>
                  <a:tcPr marL="19050" marR="19050" marT="12700" marB="12700" anchor="b"/>
                </a:tc>
                <a:tc>
                  <a:txBody>
                    <a:bodyPr/>
                    <a:lstStyle/>
                    <a:p>
                      <a:pPr algn="r" rtl="0" fontAlgn="b"/>
                      <a:r>
                        <a:rPr lang="en-GB" sz="2000" dirty="0">
                          <a:effectLst/>
                        </a:rPr>
                        <a:t>59</a:t>
                      </a:r>
                    </a:p>
                  </a:txBody>
                  <a:tcPr marL="19050" marR="19050" marT="12700" marB="12700" anchor="b"/>
                </a:tc>
                <a:tc>
                  <a:txBody>
                    <a:bodyPr/>
                    <a:lstStyle/>
                    <a:p>
                      <a:pPr algn="r" rtl="0" fontAlgn="b"/>
                      <a:r>
                        <a:rPr lang="en-GB" sz="2000" dirty="0">
                          <a:effectLst/>
                        </a:rPr>
                        <a:t>15</a:t>
                      </a:r>
                    </a:p>
                  </a:txBody>
                  <a:tcPr marL="19050" marR="19050" marT="12700" marB="12700" anchor="b"/>
                </a:tc>
                <a:extLst>
                  <a:ext uri="{0D108BD9-81ED-4DB2-BD59-A6C34878D82A}">
                    <a16:rowId xmlns:a16="http://schemas.microsoft.com/office/drawing/2014/main" val="509489308"/>
                  </a:ext>
                </a:extLst>
              </a:tr>
            </a:tbl>
          </a:graphicData>
        </a:graphic>
      </p:graphicFrame>
    </p:spTree>
    <p:extLst>
      <p:ext uri="{BB962C8B-B14F-4D97-AF65-F5344CB8AC3E}">
        <p14:creationId xmlns:p14="http://schemas.microsoft.com/office/powerpoint/2010/main" val="206283352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701</Words>
  <Application>Microsoft Office PowerPoint</Application>
  <PresentationFormat>On-screen Show (16:9)</PresentationFormat>
  <Paragraphs>135</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Courier New</vt:lpstr>
      <vt:lpstr>Simple Light</vt:lpstr>
      <vt:lpstr>King Edwards Parents MATS survey</vt:lpstr>
      <vt:lpstr>Origins of the MATS survey</vt:lpstr>
      <vt:lpstr>About the survey</vt:lpstr>
      <vt:lpstr>Headlines – 1 </vt:lpstr>
      <vt:lpstr>Headlines – 2 </vt:lpstr>
      <vt:lpstr>Academisation process</vt:lpstr>
      <vt:lpstr>Local trust</vt:lpstr>
      <vt:lpstr>Which local trusts are preferred</vt:lpstr>
      <vt:lpstr>Which trusts operating in Sheffield are objected to</vt:lpstr>
      <vt:lpstr>Centralised policies</vt:lpstr>
      <vt:lpstr>Uniform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King Edwards Parents MATS survey</dc:title>
  <dc:creator>Boylan, Mark S</dc:creator>
  <cp:lastModifiedBy>Boylan, Mark S</cp:lastModifiedBy>
  <cp:revision>2</cp:revision>
  <dcterms:modified xsi:type="dcterms:W3CDTF">2023-03-08T15:03:48Z</dcterms:modified>
</cp:coreProperties>
</file>